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8" r:id="rId4"/>
    <p:sldId id="262" r:id="rId5"/>
    <p:sldId id="263" r:id="rId6"/>
    <p:sldId id="264" r:id="rId7"/>
    <p:sldId id="265" r:id="rId8"/>
    <p:sldId id="267" r:id="rId9"/>
    <p:sldId id="257" r:id="rId10"/>
    <p:sldId id="269" r:id="rId11"/>
    <p:sldId id="260" r:id="rId12"/>
    <p:sldId id="258" r:id="rId13"/>
    <p:sldId id="25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1"/>
    <p:restoredTop sz="94692"/>
  </p:normalViewPr>
  <p:slideViewPr>
    <p:cSldViewPr snapToGrid="0">
      <p:cViewPr varScale="1">
        <p:scale>
          <a:sx n="61" d="100"/>
          <a:sy n="61" d="100"/>
        </p:scale>
        <p:origin x="240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51E08-A6F7-7B26-084B-FEB0BE238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1520EC-31C4-38A8-02A2-4C05C0076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639CD6-5E5F-01D4-ACB6-81D2BDE4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6ED0BD-6A89-2767-7F16-3D5CE8B2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06B0F5-A3F8-0BF7-2847-866B83BB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49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D657A7-B0AE-A103-1F89-FA06E182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3E52A1-D200-27AE-2BC6-833CA5981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F843D6-9E27-D48D-0C54-46D5B17D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10FC32-53A1-A9AA-1581-7AD5C8FC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4F0D33-3BF9-91A3-3CE7-6D2ECA1E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86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0CE9D6-5ADB-4D33-59F8-5E4B64AE9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65802A-9239-40F2-E5E0-2F7C613D5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124CBA-BBAB-50E2-FF39-C373BCC1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FC3B40-1225-A8F9-A417-DA653E1D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24E529-7937-A8AE-1216-AE93F540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97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7EC8D-B29F-F95E-B0EE-D03424D7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918346-0525-D9CB-9DDC-508954E84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9E20C6-F2AB-B470-9961-A71A9B05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88FD54-95BB-AEB5-09A9-E1A53D0E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173170-D7F7-36AC-C033-3981499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05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545621-CC7C-564D-E6DA-FE2F7E0F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C2F787-06F0-4970-0796-685E2660C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65D18E-E0E2-1F27-B347-35A68D1F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FBB526-1CB0-1CA6-C2F1-6B38DC1B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2FDE5-1BD9-0235-8597-66ED89E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09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5033E-05BF-14A0-346F-A8628352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45E86D-7EB8-8CDD-D46D-C2404E567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D69958-064C-D353-8C59-69FA573AB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9EE1B7-5255-8813-BBD5-FC1A0006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13A311-141F-6DFE-9545-6019B842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589753-31DE-F5EC-81BD-A4EFBB89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9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70A1A-0366-3060-8E5F-295E6F23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78497B-5240-46AB-F58A-BD58E622C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060461-3E8F-BDCA-3225-CC8FBDB2B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64FF6F9-145B-94C9-914E-D427DF97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1EDC05-DEF8-91A6-8315-7ACEAAA42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1D36228-DAA2-16E6-3D4A-69196F1E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30372C-38AC-A0CF-87CF-56C29FA1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B28DB0-5A43-14C0-5285-4CCBC78F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2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33E57-1120-D3CA-B1CA-852F828F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0278D4-891F-F8BE-4831-3828CFE5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3548F5-CEC3-95FB-EB62-95BEE6A9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CA4042-F65B-5738-66DD-F20AD267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2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A343C7-3FBD-9E48-9583-8FD9256D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1BD32D-5109-A36F-E504-756AF10A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BB19CA-7A52-2BC6-58DC-11554793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76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13A81C-03CA-B120-1F90-25D0B365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C681AE-16C4-6E84-D4E8-6DBB85936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1580CC-B13A-07D5-2F8C-11AAAC8DA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62D16B-CF71-04F4-9F08-85136B90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146C8B-0205-17CA-2B5A-B420016B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6ED9D9-951F-E222-76C1-CF6E2816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39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5CC50-F048-32B8-96B6-B57B988E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E7B961-751A-2558-C348-34D58AA4A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900A40-C4BA-278F-905F-322ABD3F5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5856FB-EE59-750C-C916-34DFAECD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5CECF8-3B70-9C65-3BCB-60893E09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58C4D0-B06F-170E-1B6A-6E91F61F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9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7F51C2-3F7D-CCF1-CF0F-2A0DD614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D827A6-0AAC-C2BA-6DB2-9DA71958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D51D5-7D5C-323C-15C8-291BA9286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602BE-DC74-9040-97DA-853DAC4B0AE8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8C9BFB-084E-376E-3F96-54BD982A6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0FEA92-F319-F301-C229-801D2270C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FEEB-40D5-3546-BBF6-3CCB47FB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8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40B2B-CA8A-2E93-19C5-A5E0023FE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896" y="1122363"/>
            <a:ext cx="10414660" cy="2387600"/>
          </a:xfrm>
        </p:spPr>
        <p:txBody>
          <a:bodyPr>
            <a:noAutofit/>
          </a:bodyPr>
          <a:lstStyle/>
          <a:p>
            <a:r>
              <a:rPr lang="ja-JP" altLang="en-US"/>
              <a:t>抄読会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600DE0-1F08-88A6-75E7-D950E6311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24</a:t>
            </a:r>
            <a:r>
              <a:rPr kumimoji="1" lang="ja-JP" altLang="en-US"/>
              <a:t>年</a:t>
            </a:r>
            <a:r>
              <a:rPr kumimoji="1" lang="en-US" altLang="ja-JP" dirty="0"/>
              <a:t>2</a:t>
            </a:r>
            <a:r>
              <a:rPr kumimoji="1" lang="ja-JP" altLang="en-US"/>
              <a:t>月</a:t>
            </a:r>
            <a:r>
              <a:rPr kumimoji="1" lang="en-US" altLang="ja-JP" dirty="0"/>
              <a:t>6</a:t>
            </a:r>
            <a:r>
              <a:rPr kumimoji="1" lang="ja-JP" altLang="en-US"/>
              <a:t>日　山田寿彦</a:t>
            </a:r>
          </a:p>
        </p:txBody>
      </p:sp>
    </p:spTree>
    <p:extLst>
      <p:ext uri="{BB962C8B-B14F-4D97-AF65-F5344CB8AC3E}">
        <p14:creationId xmlns:p14="http://schemas.microsoft.com/office/powerpoint/2010/main" val="159702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D5202E-2E78-587A-1166-D079FE5C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013"/>
            <a:ext cx="10515600" cy="1325563"/>
          </a:xfrm>
        </p:spPr>
        <p:txBody>
          <a:bodyPr/>
          <a:lstStyle/>
          <a:p>
            <a:r>
              <a:rPr lang="ja-JP" altLang="en-US"/>
              <a:t>慢性片頭痛治療のゴール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7E1BAD-674A-AC3E-11A4-18B693E3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9925"/>
            <a:ext cx="10325986" cy="3572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/>
              <a:t>片頭痛の完全寛解や治癒ではなく、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発作頻度、重症度、慢性片頭痛の期間を減らすこと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日常生活機能・動作を改善させること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適切な予防薬による治療を行い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急性期治療薬の使用は最小限にとどめ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誘因を避け、慢性化</a:t>
            </a:r>
            <a:r>
              <a:rPr lang="ja-JP" altLang="en-US"/>
              <a:t>した原因について探索すること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373FB5-66E1-2AED-4B09-96E2D9A401F3}"/>
              </a:ext>
            </a:extLst>
          </p:cNvPr>
          <p:cNvSpPr txBox="1"/>
          <p:nvPr/>
        </p:nvSpPr>
        <p:spPr>
          <a:xfrm>
            <a:off x="838200" y="5061327"/>
            <a:ext cx="10325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危険因子</a:t>
            </a:r>
            <a:r>
              <a:rPr kumimoji="1" lang="ja-JP" altLang="en-US" sz="2400"/>
              <a:t>：肥満、いびき、睡眠障害、過度のカフェイン摂取、精神疾患、ベースラインの頭痛が高頻度、片頭痛急性期の治療薬の乱用、大きな生活環境の変化</a:t>
            </a:r>
            <a:r>
              <a:rPr lang="ja-JP" altLang="en-US" sz="2400"/>
              <a:t>、頭および頚部の外傷、皮膚のアロディニア、女性、疼痛障害の共存、低い社会経済的地位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41104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271B1-EFD5-828C-9520-78719E62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片頭痛</a:t>
            </a:r>
            <a:br>
              <a:rPr kumimoji="1" lang="en-US" altLang="ja-JP" dirty="0"/>
            </a:b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D3B12-4296-F8D8-3339-34F9FA4A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国際頭痛分類第３版　</a:t>
            </a:r>
            <a:r>
              <a:rPr kumimoji="1" lang="en-US" altLang="ja-JP" dirty="0"/>
              <a:t>International. Classification of Headache Disorders 3rd Edition : ICD-3 </a:t>
            </a:r>
            <a:r>
              <a:rPr kumimoji="1" lang="ja-JP" altLang="en-US"/>
              <a:t>に準拠して分類し診断する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1.1 </a:t>
            </a:r>
            <a:r>
              <a:rPr kumimoji="1" lang="ja-JP" altLang="en-US"/>
              <a:t>前兆のない片頭痛</a:t>
            </a:r>
            <a:endParaRPr kumimoji="1" lang="en-US" altLang="ja-JP" dirty="0"/>
          </a:p>
          <a:p>
            <a:r>
              <a:rPr lang="en-US" altLang="ja-JP" dirty="0"/>
              <a:t>1.2 </a:t>
            </a:r>
            <a:r>
              <a:rPr lang="ja-JP" altLang="en-US"/>
              <a:t>前兆のある片頭痛</a:t>
            </a:r>
            <a:endParaRPr lang="en-US" altLang="ja-JP" dirty="0"/>
          </a:p>
          <a:p>
            <a:r>
              <a:rPr lang="en-US" altLang="ja-JP" dirty="0"/>
              <a:t>1.3 </a:t>
            </a:r>
            <a:r>
              <a:rPr lang="ja-JP" altLang="en-US"/>
              <a:t>慢性片頭痛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29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7ED4F-8A32-2009-03CB-3782F1FD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1.1 </a:t>
            </a:r>
            <a:r>
              <a:rPr kumimoji="1" lang="ja-JP" altLang="en-US"/>
              <a:t>前兆のない片頭痛</a:t>
            </a:r>
            <a:br>
              <a:rPr kumimoji="1" lang="en-US" altLang="ja-JP" dirty="0"/>
            </a:br>
            <a:r>
              <a:rPr lang="ja-JP" altLang="en-US"/>
              <a:t>（</a:t>
            </a:r>
            <a:r>
              <a:rPr lang="en-US" altLang="ja-JP" dirty="0"/>
              <a:t>Migraine without aura</a:t>
            </a:r>
            <a:r>
              <a:rPr lang="ja-JP" altLang="en-US"/>
              <a:t>）の診断基準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4ED1BA-CC2A-B21A-1729-3499F213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8278" cy="46672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kumimoji="1" lang="en-US" altLang="ja-JP" dirty="0"/>
              <a:t>B-D</a:t>
            </a:r>
            <a:r>
              <a:rPr kumimoji="1" lang="ja-JP" altLang="en-US"/>
              <a:t>を満たす頭痛発作が</a:t>
            </a:r>
            <a:r>
              <a:rPr kumimoji="1" lang="en-US" altLang="ja-JP" dirty="0"/>
              <a:t>5</a:t>
            </a:r>
            <a:r>
              <a:rPr kumimoji="1" lang="ja-JP" altLang="en-US"/>
              <a:t>回以上ある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B. </a:t>
            </a:r>
            <a:r>
              <a:rPr lang="ja-JP" altLang="en-US"/>
              <a:t>頭痛の持続時間は</a:t>
            </a:r>
            <a:r>
              <a:rPr lang="en-US" altLang="ja-JP" dirty="0"/>
              <a:t>4-72</a:t>
            </a:r>
            <a:r>
              <a:rPr lang="ja-JP" altLang="en-US"/>
              <a:t>時間</a:t>
            </a:r>
            <a:r>
              <a:rPr lang="en-US" altLang="ja-JP" dirty="0"/>
              <a:t>(</a:t>
            </a:r>
            <a:r>
              <a:rPr lang="ja-JP" altLang="en-US"/>
              <a:t>未治療もしくは治療が無効の場合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kumimoji="1" lang="en-US" altLang="ja-JP" dirty="0"/>
              <a:t>C. </a:t>
            </a:r>
            <a:r>
              <a:rPr kumimoji="1" lang="ja-JP" altLang="en-US"/>
              <a:t>頭痛は以下の特徴の少なくとも２項目を満たす</a:t>
            </a:r>
            <a:endParaRPr kumimoji="1" lang="en-US" altLang="ja-JP" dirty="0"/>
          </a:p>
          <a:p>
            <a:pPr marL="514350" indent="-514350">
              <a:buAutoNum type="arabicPeriod"/>
            </a:pPr>
            <a:r>
              <a:rPr lang="ja-JP" altLang="en-US"/>
              <a:t>片側性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/>
              <a:t>拍動性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/>
              <a:t>中等度</a:t>
            </a:r>
            <a:r>
              <a:rPr lang="en-US" altLang="ja-JP" dirty="0"/>
              <a:t>-</a:t>
            </a:r>
            <a:r>
              <a:rPr lang="ja-JP" altLang="en-US"/>
              <a:t>重度の頭痛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/>
              <a:t>日常的な動作</a:t>
            </a:r>
            <a:r>
              <a:rPr lang="en-US" altLang="ja-JP" dirty="0"/>
              <a:t>(</a:t>
            </a:r>
            <a:r>
              <a:rPr lang="ja-JP" altLang="en-US"/>
              <a:t>歩行や階段昇降</a:t>
            </a:r>
            <a:r>
              <a:rPr lang="en-US" altLang="ja-JP" dirty="0"/>
              <a:t>)</a:t>
            </a:r>
            <a:r>
              <a:rPr lang="ja-JP" altLang="en-US"/>
              <a:t>により頭痛が増悪する、あるいは頭痛のため日常的な動作を避ける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D. </a:t>
            </a:r>
            <a:r>
              <a:rPr lang="ja-JP" altLang="en-US"/>
              <a:t>頭痛発作中に少なくとも以下の１項目を満たす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/>
              <a:t>悪心または嘔吐（あるいはその両方）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/>
              <a:t>光過敏および音過敏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E. </a:t>
            </a:r>
            <a:r>
              <a:rPr lang="ja-JP" altLang="en-US"/>
              <a:t>その他の疾患によらない</a:t>
            </a: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514350" indent="-514350">
              <a:buAutoNum type="arabicPeriod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05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2DA5C-C870-8CB3-DAD9-355B76B5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1.3 </a:t>
            </a:r>
            <a:r>
              <a:rPr kumimoji="1" lang="ja-JP" altLang="en-US"/>
              <a:t>慢性片頭痛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DFD1ED-A86B-7F3E-1151-CEC7F657C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kumimoji="1" lang="ja-JP" altLang="en-US"/>
              <a:t>片頭痛様または緊張型頭痛様の頭痛が月</a:t>
            </a:r>
            <a:r>
              <a:rPr kumimoji="1" lang="en-US" altLang="ja-JP" dirty="0"/>
              <a:t>15</a:t>
            </a:r>
            <a:r>
              <a:rPr kumimoji="1" lang="ja-JP" altLang="en-US"/>
              <a:t>日以上の頻度で３ヶ月を超えて起こり、</a:t>
            </a:r>
            <a:r>
              <a:rPr kumimoji="1" lang="en-US" altLang="ja-JP" dirty="0"/>
              <a:t>B</a:t>
            </a:r>
            <a:r>
              <a:rPr kumimoji="1" lang="ja-JP" altLang="en-US"/>
              <a:t>と</a:t>
            </a:r>
            <a:r>
              <a:rPr kumimoji="1" lang="en-US" altLang="ja-JP" dirty="0"/>
              <a:t>C</a:t>
            </a:r>
            <a:r>
              <a:rPr kumimoji="1" lang="ja-JP" altLang="en-US"/>
              <a:t>を満たす</a:t>
            </a:r>
            <a:endParaRPr kumimoji="1" lang="en-US" altLang="ja-JP" dirty="0"/>
          </a:p>
          <a:p>
            <a:pPr marL="514350" indent="-514350">
              <a:buAutoNum type="alphaUcPeriod"/>
            </a:pPr>
            <a:r>
              <a:rPr kumimoji="1" lang="en-US" altLang="ja-JP" dirty="0"/>
              <a:t>1.1</a:t>
            </a:r>
            <a:r>
              <a:rPr kumimoji="1" lang="ja-JP" altLang="en-US"/>
              <a:t>「前兆のない片頭痛</a:t>
            </a:r>
            <a:r>
              <a:rPr lang="ja-JP" altLang="en-US"/>
              <a:t>」の診断基準</a:t>
            </a:r>
            <a:r>
              <a:rPr lang="en-US" altLang="ja-JP" dirty="0"/>
              <a:t>B-D</a:t>
            </a:r>
            <a:r>
              <a:rPr lang="ja-JP" altLang="en-US"/>
              <a:t>を満たすか、</a:t>
            </a:r>
            <a:r>
              <a:rPr lang="en-US" altLang="ja-JP" dirty="0"/>
              <a:t>1.2</a:t>
            </a:r>
            <a:r>
              <a:rPr lang="ja-JP" altLang="en-US"/>
              <a:t>「前兆のない片頭痛」の診断基準</a:t>
            </a:r>
            <a:r>
              <a:rPr lang="en-US" altLang="ja-JP" dirty="0"/>
              <a:t>B</a:t>
            </a:r>
            <a:r>
              <a:rPr lang="ja-JP" altLang="en-US"/>
              <a:t>および</a:t>
            </a:r>
            <a:r>
              <a:rPr lang="en-US" altLang="ja-JP" dirty="0"/>
              <a:t>C</a:t>
            </a:r>
            <a:r>
              <a:rPr lang="ja-JP" altLang="en-US"/>
              <a:t>を満たす発作が併せて</a:t>
            </a:r>
            <a:r>
              <a:rPr lang="en-US" altLang="ja-JP" dirty="0"/>
              <a:t>5</a:t>
            </a:r>
            <a:r>
              <a:rPr lang="ja-JP" altLang="en-US"/>
              <a:t>回以上あった患者に起こる</a:t>
            </a:r>
            <a:endParaRPr lang="en-US" altLang="ja-JP" dirty="0"/>
          </a:p>
          <a:p>
            <a:pPr marL="514350" indent="-514350">
              <a:buAutoNum type="alphaUcPeriod"/>
            </a:pPr>
            <a:r>
              <a:rPr kumimoji="1" lang="ja-JP" altLang="en-US"/>
              <a:t>３ヶ月を超えて月</a:t>
            </a:r>
            <a:r>
              <a:rPr kumimoji="1" lang="en-US" altLang="ja-JP" dirty="0"/>
              <a:t>8</a:t>
            </a:r>
            <a:r>
              <a:rPr kumimoji="1" lang="ja-JP" altLang="en-US"/>
              <a:t>回以上で、下記のいずれかを満たす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①</a:t>
            </a:r>
            <a:r>
              <a:rPr lang="en-US" altLang="ja-JP" dirty="0"/>
              <a:t>1.1</a:t>
            </a:r>
            <a:r>
              <a:rPr lang="ja-JP" altLang="en-US"/>
              <a:t>「前兆のない片頭痛」の診断基準</a:t>
            </a:r>
            <a:r>
              <a:rPr lang="en-US" altLang="ja-JP" dirty="0"/>
              <a:t>C</a:t>
            </a:r>
            <a:r>
              <a:rPr lang="ja-JP" altLang="en-US"/>
              <a:t>と</a:t>
            </a:r>
            <a:r>
              <a:rPr lang="en-US" altLang="ja-JP" dirty="0"/>
              <a:t>D</a:t>
            </a:r>
            <a:r>
              <a:rPr lang="ja-JP" altLang="en-US"/>
              <a:t>を満たす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　②</a:t>
            </a:r>
            <a:r>
              <a:rPr kumimoji="1" lang="en-US" altLang="ja-JP" dirty="0"/>
              <a:t>1.2</a:t>
            </a:r>
            <a:r>
              <a:rPr kumimoji="1" lang="ja-JP" altLang="en-US"/>
              <a:t>「前兆のある片頭痛」の診断基準</a:t>
            </a:r>
            <a:r>
              <a:rPr kumimoji="1" lang="en-US" altLang="ja-JP" dirty="0"/>
              <a:t>B</a:t>
            </a:r>
            <a:r>
              <a:rPr kumimoji="1" lang="ja-JP" altLang="en-US"/>
              <a:t>と</a:t>
            </a:r>
            <a:r>
              <a:rPr kumimoji="1" lang="en-US" altLang="ja-JP" dirty="0"/>
              <a:t>C</a:t>
            </a:r>
            <a:r>
              <a:rPr kumimoji="1" lang="ja-JP" altLang="en-US"/>
              <a:t>を満たす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③発症時には片頭痛であったと患者が考えており、トリプタンあるいは麦角誘導体で改善する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D. </a:t>
            </a:r>
            <a:r>
              <a:rPr kumimoji="1" lang="ja-JP" altLang="en-US"/>
              <a:t>ほかに最適な</a:t>
            </a:r>
            <a:r>
              <a:rPr kumimoji="1" lang="en-US" altLang="ja-JP" dirty="0"/>
              <a:t>ICHD-3</a:t>
            </a:r>
            <a:r>
              <a:rPr kumimoji="1" lang="ja-JP" altLang="en-US"/>
              <a:t>の診断がない</a:t>
            </a:r>
            <a:endParaRPr kumimoji="1" lang="en-US" altLang="ja-JP" dirty="0"/>
          </a:p>
          <a:p>
            <a:pPr marL="514350" indent="-514350">
              <a:buAutoNum type="alphaUcPeriod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43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06D1F22-244B-599B-90F8-2CC7FF757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54" y="1122363"/>
            <a:ext cx="10972800" cy="2387600"/>
          </a:xfrm>
        </p:spPr>
        <p:txBody>
          <a:bodyPr>
            <a:normAutofit fontScale="90000"/>
          </a:bodyPr>
          <a:lstStyle/>
          <a:p>
            <a:r>
              <a:rPr lang="en" altLang="ja-JP" sz="3100" dirty="0">
                <a:effectLst/>
                <a:latin typeface="Helvetica Neue" panose="02000503000000020004" pitchFamily="2" charset="0"/>
              </a:rPr>
              <a:t>Effectiveness, safety, and predictors of response to ultrasound-guided stellate ganglion blockades for the treatment of patients with chronic migraine: A retrospective and observational study</a:t>
            </a:r>
            <a:br>
              <a:rPr lang="en" altLang="ja-JP" sz="3100" dirty="0">
                <a:effectLst/>
                <a:latin typeface="Helvetica Neue" panose="02000503000000020004" pitchFamily="2" charset="0"/>
              </a:rPr>
            </a:br>
            <a:br>
              <a:rPr lang="en" altLang="ja-JP" sz="3100" dirty="0">
                <a:effectLst/>
                <a:latin typeface="Helvetica Neue" panose="02000503000000020004" pitchFamily="2" charset="0"/>
              </a:rPr>
            </a:br>
            <a:r>
              <a:rPr lang="en" altLang="ja-JP" sz="3100" dirty="0">
                <a:effectLst/>
                <a:latin typeface="Helvetica Neue" panose="02000503000000020004" pitchFamily="2" charset="0"/>
              </a:rPr>
              <a:t>Yu B, Zhang W, Zhao C, et al : Pain </a:t>
            </a:r>
            <a:r>
              <a:rPr lang="en" altLang="ja-JP" sz="3100" dirty="0" err="1">
                <a:effectLst/>
                <a:latin typeface="Helvetica Neue" panose="02000503000000020004" pitchFamily="2" charset="0"/>
              </a:rPr>
              <a:t>Pract</a:t>
            </a:r>
            <a:r>
              <a:rPr lang="en" altLang="ja-JP" sz="3100" dirty="0">
                <a:effectLst/>
                <a:latin typeface="Helvetica Neue" panose="02000503000000020004" pitchFamily="2" charset="0"/>
              </a:rPr>
              <a:t> 2023 ; 23 :609-617</a:t>
            </a:r>
            <a:br>
              <a:rPr lang="en" altLang="ja-JP" dirty="0">
                <a:effectLst/>
                <a:latin typeface="Helvetica Neue" panose="02000503000000020004" pitchFamily="2" charset="0"/>
              </a:rPr>
            </a:br>
            <a:endParaRPr lang="ja-JP" altLang="en-US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0018F20C-B698-6594-4046-8ABBD676C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2800"/>
              <a:t>慢性片頭痛に対する</a:t>
            </a:r>
            <a:br>
              <a:rPr lang="en-US" altLang="ja-JP" sz="2800" dirty="0"/>
            </a:br>
            <a:r>
              <a:rPr lang="ja-JP" altLang="en-US" sz="2800"/>
              <a:t>超音波ガイド下星状神経節ブロックの有用性</a:t>
            </a:r>
          </a:p>
        </p:txBody>
      </p:sp>
      <p:sp>
        <p:nvSpPr>
          <p:cNvPr id="6" name="字幕 4">
            <a:extLst>
              <a:ext uri="{FF2B5EF4-FFF2-40B4-BE49-F238E27FC236}">
                <a16:creationId xmlns:a16="http://schemas.microsoft.com/office/drawing/2014/main" id="{D8535123-FF32-EAAC-A013-0980B7BCF29F}"/>
              </a:ext>
            </a:extLst>
          </p:cNvPr>
          <p:cNvSpPr txBox="1">
            <a:spLocks/>
          </p:cNvSpPr>
          <p:nvPr/>
        </p:nvSpPr>
        <p:spPr>
          <a:xfrm>
            <a:off x="1208049" y="49077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altLang="ja-JP" sz="2800" dirty="0"/>
            </a:br>
            <a:r>
              <a:rPr lang="ja-JP" altLang="en-US" sz="2800"/>
              <a:t>星状神経節ブロック</a:t>
            </a:r>
            <a:r>
              <a:rPr lang="en" altLang="ja-JP" sz="2800" dirty="0">
                <a:effectLst/>
                <a:latin typeface="Helvetica Neue" panose="02000503000000020004" pitchFamily="2" charset="0"/>
              </a:rPr>
              <a:t>stellate ganglion blockades </a:t>
            </a:r>
            <a:r>
              <a:rPr lang="ja-JP" altLang="en-US" sz="2800">
                <a:effectLst/>
                <a:latin typeface="Helvetica Neue" panose="02000503000000020004" pitchFamily="2" charset="0"/>
              </a:rPr>
              <a:t>：</a:t>
            </a:r>
            <a:r>
              <a:rPr lang="en-US" altLang="ja-JP" sz="2800" dirty="0">
                <a:effectLst/>
                <a:latin typeface="Helvetica Neue" panose="02000503000000020004" pitchFamily="2" charset="0"/>
              </a:rPr>
              <a:t>SGB</a:t>
            </a:r>
            <a:endParaRPr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55963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892817-F687-413F-C496-A9908655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背景</a:t>
            </a:r>
            <a:r>
              <a:rPr kumimoji="1" lang="en-US" altLang="ja-JP" dirty="0"/>
              <a:t>(</a:t>
            </a:r>
            <a:r>
              <a:rPr kumimoji="1" lang="ja-JP" altLang="en-US"/>
              <a:t>片頭痛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D3ABCA-17D5-5677-1F14-7F32886E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1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/>
              <a:t>世界で６番目に多い疾患で、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生活に支障をきたす神経疾患では２番目、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有病率は</a:t>
            </a:r>
            <a:r>
              <a:rPr kumimoji="1" lang="en-US" altLang="ja-JP" dirty="0"/>
              <a:t>14.7%</a:t>
            </a:r>
          </a:p>
          <a:p>
            <a:pPr marL="0" indent="0">
              <a:buNone/>
            </a:pPr>
            <a:r>
              <a:rPr kumimoji="1" lang="ja-JP" altLang="en-US"/>
              <a:t>治療は</a:t>
            </a:r>
            <a:r>
              <a:rPr lang="ja-JP" altLang="en-US"/>
              <a:t>急性期治療と予防療法（ともに薬物療法）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片頭痛患者の約</a:t>
            </a:r>
            <a:r>
              <a:rPr lang="en-US" altLang="ja-JP" dirty="0"/>
              <a:t>8%</a:t>
            </a:r>
            <a:r>
              <a:rPr lang="ja-JP" altLang="en-US"/>
              <a:t>が慢性片頭痛に苦しむ。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薬物コンプライアンスの低下につながる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053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A4C4E0-B2E7-0FEE-52B3-E59CBE62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E1012E-A455-2047-1A2A-A46F42E3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/>
              <a:t>期間：</a:t>
            </a:r>
            <a:r>
              <a:rPr kumimoji="1" lang="en-US" altLang="ja-JP" dirty="0"/>
              <a:t>2018</a:t>
            </a:r>
            <a:r>
              <a:rPr kumimoji="1" lang="ja-JP" altLang="en-US"/>
              <a:t>年</a:t>
            </a:r>
            <a:r>
              <a:rPr kumimoji="1" lang="en-US" altLang="ja-JP" dirty="0"/>
              <a:t>1</a:t>
            </a:r>
            <a:r>
              <a:rPr kumimoji="1" lang="ja-JP" altLang="en-US"/>
              <a:t>月から</a:t>
            </a:r>
            <a:r>
              <a:rPr kumimoji="1" lang="en-US" altLang="ja-JP" dirty="0"/>
              <a:t>2022</a:t>
            </a:r>
            <a:r>
              <a:rPr kumimoji="1" lang="ja-JP" altLang="en-US"/>
              <a:t>年</a:t>
            </a:r>
            <a:r>
              <a:rPr kumimoji="1" lang="en-US" altLang="ja-JP" dirty="0"/>
              <a:t>6</a:t>
            </a:r>
            <a:r>
              <a:rPr kumimoji="1" lang="ja-JP" altLang="en-US"/>
              <a:t>月まで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対象：超音波ガイド下で</a:t>
            </a:r>
            <a:r>
              <a:rPr kumimoji="1" lang="en-US" altLang="ja-JP" dirty="0"/>
              <a:t>SGB</a:t>
            </a:r>
            <a:r>
              <a:rPr kumimoji="1" lang="ja-JP" altLang="en-US"/>
              <a:t>を</a:t>
            </a:r>
            <a:r>
              <a:rPr kumimoji="1" lang="en-US" altLang="ja-JP" dirty="0"/>
              <a:t>1</a:t>
            </a:r>
            <a:r>
              <a:rPr kumimoji="1" lang="ja-JP" altLang="en-US"/>
              <a:t>回以上受けたを慢性片頭痛の患者</a:t>
            </a:r>
            <a:r>
              <a:rPr lang="ja-JP" altLang="en-US"/>
              <a:t>で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解析：後方視的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追跡期間：最後の</a:t>
            </a:r>
            <a:r>
              <a:rPr lang="en-US" altLang="ja-JP" dirty="0"/>
              <a:t>SGB</a:t>
            </a:r>
            <a:r>
              <a:rPr lang="ja-JP" altLang="en-US"/>
              <a:t>から約</a:t>
            </a:r>
            <a:r>
              <a:rPr lang="en-US" altLang="ja-JP" dirty="0"/>
              <a:t>1,2,3</a:t>
            </a:r>
            <a:r>
              <a:rPr lang="ja-JP" altLang="en-US"/>
              <a:t>ヶ月後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効果判定：</a:t>
            </a:r>
            <a:r>
              <a:rPr kumimoji="1" lang="en-US" altLang="ja-JP" dirty="0"/>
              <a:t>NRS </a:t>
            </a:r>
            <a:r>
              <a:rPr kumimoji="1" lang="en-US" altLang="ja-JP" dirty="0" err="1"/>
              <a:t>numerival</a:t>
            </a:r>
            <a:r>
              <a:rPr kumimoji="1" lang="en-US" altLang="ja-JP" dirty="0"/>
              <a:t> rating scale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奏功：鎮痛剤または抗不安薬</a:t>
            </a:r>
            <a:r>
              <a:rPr lang="en-US" altLang="ja-JP" dirty="0"/>
              <a:t>/</a:t>
            </a:r>
            <a:r>
              <a:rPr lang="ja-JP" altLang="en-US"/>
              <a:t>抗うつ薬の用量たは種類を増加させることなく、</a:t>
            </a:r>
            <a:r>
              <a:rPr lang="en-US" altLang="ja-JP" dirty="0"/>
              <a:t>NRS</a:t>
            </a:r>
            <a:r>
              <a:rPr lang="ja-JP" altLang="en-US"/>
              <a:t>が</a:t>
            </a:r>
            <a:r>
              <a:rPr lang="en-US" altLang="ja-JP" dirty="0"/>
              <a:t>50%</a:t>
            </a:r>
            <a:r>
              <a:rPr lang="ja-JP" altLang="en-US"/>
              <a:t>以上減少した場合</a:t>
            </a:r>
            <a:r>
              <a:rPr lang="en-US" altLang="ja-JP" dirty="0"/>
              <a:t>                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550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4CFCA-B455-649E-2AB4-05F82165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ACB27AA-BD00-22D3-44FD-467F9047E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46" y="365125"/>
            <a:ext cx="11170508" cy="6243493"/>
          </a:xfrm>
        </p:spPr>
      </p:pic>
    </p:spTree>
    <p:extLst>
      <p:ext uri="{BB962C8B-B14F-4D97-AF65-F5344CB8AC3E}">
        <p14:creationId xmlns:p14="http://schemas.microsoft.com/office/powerpoint/2010/main" val="402286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231D1F-50B6-C614-A7FE-7FFBB2F6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18" y="365125"/>
            <a:ext cx="2611582" cy="5758584"/>
          </a:xfrm>
        </p:spPr>
        <p:txBody>
          <a:bodyPr>
            <a:normAutofit/>
          </a:bodyPr>
          <a:lstStyle/>
          <a:p>
            <a:r>
              <a:rPr kumimoji="1" lang="ja-JP" altLang="en-US" sz="1600"/>
              <a:t>対象：</a:t>
            </a:r>
            <a:r>
              <a:rPr kumimoji="1" lang="en-US" altLang="ja-JP" sz="1600" dirty="0"/>
              <a:t>97</a:t>
            </a:r>
            <a:r>
              <a:rPr kumimoji="1" lang="ja-JP" altLang="en-US" sz="1600"/>
              <a:t>名</a:t>
            </a:r>
            <a:br>
              <a:rPr kumimoji="1" lang="en-US" altLang="ja-JP" sz="1600" dirty="0"/>
            </a:br>
            <a:br>
              <a:rPr kumimoji="1" lang="en-US" altLang="ja-JP" sz="1600" dirty="0"/>
            </a:br>
            <a:r>
              <a:rPr kumimoji="1" lang="ja-JP" altLang="en-US" sz="1600"/>
              <a:t>除外</a:t>
            </a:r>
            <a:br>
              <a:rPr lang="en-US" altLang="ja-JP" sz="1600" dirty="0"/>
            </a:br>
            <a:r>
              <a:rPr lang="en-US" altLang="ja-JP" sz="1600" dirty="0"/>
              <a:t>N=30 </a:t>
            </a:r>
            <a:r>
              <a:rPr lang="ja-JP" altLang="en-US" sz="1600"/>
              <a:t>他の病気で</a:t>
            </a:r>
            <a:r>
              <a:rPr lang="en-US" altLang="ja-JP" sz="1600" dirty="0"/>
              <a:t>SGB</a:t>
            </a:r>
            <a:br>
              <a:rPr lang="en-US" altLang="ja-JP" sz="1600" dirty="0"/>
            </a:br>
            <a:r>
              <a:rPr lang="en-US" altLang="ja-JP" sz="1600" dirty="0"/>
              <a:t>N=22 </a:t>
            </a:r>
            <a:r>
              <a:rPr lang="ja-JP" altLang="en-US" sz="1600"/>
              <a:t>初回のデータ不足</a:t>
            </a:r>
            <a:br>
              <a:rPr lang="en-US" altLang="ja-JP" sz="1600" dirty="0"/>
            </a:br>
            <a:r>
              <a:rPr lang="en-US" altLang="ja-JP" sz="1600" dirty="0"/>
              <a:t>N=16 </a:t>
            </a:r>
            <a:r>
              <a:rPr lang="ja-JP" altLang="en-US" sz="1600"/>
              <a:t>不定期受診</a:t>
            </a:r>
            <a:br>
              <a:rPr lang="en-US" altLang="ja-JP" sz="1600" dirty="0"/>
            </a:br>
            <a:r>
              <a:rPr lang="en-US" altLang="ja-JP" sz="1600" dirty="0"/>
              <a:t>N=2 </a:t>
            </a:r>
            <a:r>
              <a:rPr lang="ja-JP" altLang="en-US" sz="1600"/>
              <a:t>頸性頭痛</a:t>
            </a:r>
            <a:br>
              <a:rPr lang="en-US" altLang="ja-JP" sz="1600" dirty="0"/>
            </a:br>
            <a:r>
              <a:rPr lang="en-US" altLang="ja-JP" sz="1600" dirty="0"/>
              <a:t>N=1 </a:t>
            </a:r>
            <a:r>
              <a:rPr lang="ja-JP" altLang="en-US" sz="1600"/>
              <a:t>大後神経ブロック</a:t>
            </a:r>
            <a:br>
              <a:rPr kumimoji="1" lang="en-US" altLang="ja-JP" sz="1600" dirty="0"/>
            </a:br>
            <a:br>
              <a:rPr kumimoji="1" lang="en-US" altLang="ja-JP" sz="1600" dirty="0"/>
            </a:br>
            <a:r>
              <a:rPr kumimoji="1" lang="ja-JP" altLang="en-US" sz="1600"/>
              <a:t>奏功率</a:t>
            </a:r>
            <a:br>
              <a:rPr lang="en-US" altLang="ja-JP" sz="1600" dirty="0"/>
            </a:br>
            <a:r>
              <a:rPr kumimoji="1" lang="ja-JP" altLang="en-US" sz="1600"/>
              <a:t>１ヶ月　</a:t>
            </a:r>
            <a:r>
              <a:rPr kumimoji="1" lang="en-US" altLang="ja-JP" sz="1600" dirty="0"/>
              <a:t>90.7%</a:t>
            </a:r>
            <a:br>
              <a:rPr kumimoji="1" lang="en-US" altLang="ja-JP" sz="1600" dirty="0"/>
            </a:br>
            <a:r>
              <a:rPr lang="en-US" altLang="ja-JP" sz="1600" dirty="0"/>
              <a:t> </a:t>
            </a:r>
            <a:r>
              <a:rPr kumimoji="1" lang="en-US" altLang="ja-JP" sz="1600" dirty="0"/>
              <a:t>2</a:t>
            </a:r>
            <a:r>
              <a:rPr kumimoji="1" lang="ja-JP" altLang="en-US" sz="1600"/>
              <a:t>ヶ月　</a:t>
            </a:r>
            <a:r>
              <a:rPr lang="en-US" altLang="ja-JP" sz="1600" dirty="0"/>
              <a:t>82.5%</a:t>
            </a:r>
            <a:br>
              <a:rPr lang="en-US" altLang="ja-JP" sz="1600" dirty="0"/>
            </a:br>
            <a:r>
              <a:rPr lang="en-US" altLang="ja-JP" sz="1600" dirty="0"/>
              <a:t> 3</a:t>
            </a:r>
            <a:r>
              <a:rPr lang="ja-JP" altLang="en-US" sz="1600"/>
              <a:t>ヶ月　</a:t>
            </a:r>
            <a:r>
              <a:rPr lang="en-US" altLang="ja-JP" sz="1600" dirty="0"/>
              <a:t>71.1%</a:t>
            </a:r>
            <a:endParaRPr kumimoji="1" lang="ja-JP" altLang="en-US" sz="1600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313C388E-A1E4-6D10-DAE3-BB1A428B9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54" y="365125"/>
            <a:ext cx="8313565" cy="5919161"/>
          </a:xfrm>
        </p:spPr>
      </p:pic>
    </p:spTree>
    <p:extLst>
      <p:ext uri="{BB962C8B-B14F-4D97-AF65-F5344CB8AC3E}">
        <p14:creationId xmlns:p14="http://schemas.microsoft.com/office/powerpoint/2010/main" val="65693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89C2E-5C51-75C3-AE71-3BA58FAD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61" y="5782253"/>
            <a:ext cx="3779434" cy="937202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p</a:t>
            </a:r>
            <a:r>
              <a:rPr kumimoji="1" lang="en-US" altLang="ja-JP" sz="2000" dirty="0"/>
              <a:t>rophylaxis treatment </a:t>
            </a:r>
            <a:r>
              <a:rPr kumimoji="1" lang="ja-JP" altLang="en-US" sz="2000"/>
              <a:t>予防投与</a:t>
            </a:r>
            <a:br>
              <a:rPr kumimoji="1" lang="en-US" altLang="ja-JP" sz="2000" dirty="0"/>
            </a:br>
            <a:br>
              <a:rPr kumimoji="1" lang="en-US" altLang="ja-JP" sz="2000" dirty="0"/>
            </a:br>
            <a:r>
              <a:rPr kumimoji="1" lang="en-US" altLang="ja-JP" sz="2000" dirty="0"/>
              <a:t>comorbidity </a:t>
            </a:r>
            <a:r>
              <a:rPr kumimoji="1" lang="ja-JP" altLang="en-US" sz="2000"/>
              <a:t>併存疾患</a:t>
            </a:r>
          </a:p>
        </p:txBody>
      </p:sp>
      <p:pic>
        <p:nvPicPr>
          <p:cNvPr id="5" name="コンテンツ プレースホルダー 4" descr="テーブル&#10;&#10;自動的に生成された説明">
            <a:extLst>
              <a:ext uri="{FF2B5EF4-FFF2-40B4-BE49-F238E27FC236}">
                <a16:creationId xmlns:a16="http://schemas.microsoft.com/office/drawing/2014/main" id="{65314A9A-421E-371F-EE79-9ECAE9D63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61" y="367578"/>
            <a:ext cx="3444975" cy="5301384"/>
          </a:xfrm>
        </p:spPr>
      </p:pic>
      <p:pic>
        <p:nvPicPr>
          <p:cNvPr id="3" name="コンテンツ プレースホルダー 4" descr="テーブル&#10;&#10;自動的に生成された説明">
            <a:extLst>
              <a:ext uri="{FF2B5EF4-FFF2-40B4-BE49-F238E27FC236}">
                <a16:creationId xmlns:a16="http://schemas.microsoft.com/office/drawing/2014/main" id="{B287EEFB-3782-55AB-BCED-C5D53307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795" y="338270"/>
            <a:ext cx="7841844" cy="5330692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384F1213-EF70-7B7F-9AA8-D7D8835E281F}"/>
              </a:ext>
            </a:extLst>
          </p:cNvPr>
          <p:cNvSpPr txBox="1">
            <a:spLocks/>
          </p:cNvSpPr>
          <p:nvPr/>
        </p:nvSpPr>
        <p:spPr>
          <a:xfrm>
            <a:off x="4397668" y="5782253"/>
            <a:ext cx="5426815" cy="937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0" i="0" u="none" strike="noStrike">
                <a:solidFill>
                  <a:srgbClr val="484848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不安や抑うつを評価する質問票</a:t>
            </a:r>
            <a:endParaRPr lang="en-US" altLang="ja-JP" sz="2000" b="0" i="0" u="none" strike="noStrike" dirty="0">
              <a:solidFill>
                <a:srgbClr val="484848"/>
              </a:solidFill>
              <a:effectLst/>
              <a:latin typeface="Hiragino Kaku Gothic ProN" panose="020B0300000000000000" pitchFamily="34" charset="-128"/>
              <a:ea typeface="Hiragino Kaku Gothic ProN" panose="020B0300000000000000" pitchFamily="34" charset="-128"/>
            </a:endParaRPr>
          </a:p>
          <a:p>
            <a:r>
              <a:rPr lang="en" altLang="ja-JP" sz="2000" b="0" i="0" u="none" strike="noStrike" dirty="0">
                <a:solidFill>
                  <a:srgbClr val="484848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HADS</a:t>
            </a:r>
            <a:r>
              <a:rPr lang="ja-JP" altLang="en" sz="2000" b="0" i="0" u="none" strike="noStrike">
                <a:solidFill>
                  <a:srgbClr val="484848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（</a:t>
            </a:r>
            <a:r>
              <a:rPr lang="en" altLang="ja-JP" sz="2000" b="0" i="0" u="none" strike="noStrike" dirty="0">
                <a:solidFill>
                  <a:srgbClr val="484848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Hospital Anxiety and Depression Scale</a:t>
            </a:r>
            <a:r>
              <a:rPr lang="ja-JP" altLang="en" sz="2000" b="0" i="0" u="none" strike="noStrike">
                <a:solidFill>
                  <a:srgbClr val="484848"/>
                </a:solidFill>
                <a:effectLst/>
                <a:latin typeface="Hiragino Kaku Gothic ProN" panose="020B0300000000000000" pitchFamily="34" charset="-128"/>
                <a:ea typeface="Hiragino Kaku Gothic ProN" panose="020B0300000000000000" pitchFamily="34" charset="-128"/>
              </a:rPr>
              <a:t>）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72636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78BD7-FF09-ECA6-225A-348A1B66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8EE63598-C188-7FC2-1ACB-EE774B90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38" y="365125"/>
            <a:ext cx="6473062" cy="5815012"/>
          </a:xfrm>
          <a:prstGeom prst="rect">
            <a:avLst/>
          </a:prstGeo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A682493-94B0-1C04-5859-26A02220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262" y="929553"/>
            <a:ext cx="4394200" cy="5375275"/>
          </a:xfrm>
        </p:spPr>
        <p:txBody>
          <a:bodyPr/>
          <a:lstStyle/>
          <a:p>
            <a:r>
              <a:rPr lang="en-US" altLang="ja-JP" dirty="0"/>
              <a:t>Hoarseness </a:t>
            </a:r>
            <a:r>
              <a:rPr lang="ja-JP" altLang="en-US"/>
              <a:t>嗄声</a:t>
            </a:r>
            <a:endParaRPr lang="en-US" altLang="ja-JP" dirty="0"/>
          </a:p>
          <a:p>
            <a:r>
              <a:rPr lang="en-US" altLang="ja-JP" dirty="0"/>
              <a:t>Dysphagia </a:t>
            </a:r>
            <a:r>
              <a:rPr lang="ja-JP" altLang="en-US"/>
              <a:t>嚥下障害</a:t>
            </a:r>
            <a:endParaRPr lang="en-US" altLang="ja-JP" dirty="0"/>
          </a:p>
          <a:p>
            <a:r>
              <a:rPr lang="en-US" altLang="ja-JP" dirty="0"/>
              <a:t>Dizziness </a:t>
            </a:r>
            <a:r>
              <a:rPr lang="ja-JP" altLang="en-US"/>
              <a:t>めまい</a:t>
            </a:r>
            <a:endParaRPr lang="en-US" altLang="ja-JP" dirty="0"/>
          </a:p>
          <a:p>
            <a:r>
              <a:rPr lang="en-US" altLang="ja-JP" dirty="0"/>
              <a:t>Sore throat </a:t>
            </a:r>
            <a:r>
              <a:rPr lang="ja-JP" altLang="en-US"/>
              <a:t>咽頭痛</a:t>
            </a:r>
            <a:endParaRPr lang="en-US" altLang="ja-JP" dirty="0"/>
          </a:p>
          <a:p>
            <a:r>
              <a:rPr lang="en-US" altLang="ja-JP" dirty="0"/>
              <a:t>Upper limb numbness </a:t>
            </a:r>
            <a:r>
              <a:rPr lang="ja-JP" altLang="en-US"/>
              <a:t>上肢のしびれ</a:t>
            </a:r>
            <a:endParaRPr lang="en-US" altLang="ja-JP" dirty="0"/>
          </a:p>
          <a:p>
            <a:r>
              <a:rPr lang="en-US" altLang="ja-JP" dirty="0"/>
              <a:t>Vessel puncture </a:t>
            </a:r>
            <a:r>
              <a:rPr lang="ja-JP" altLang="en-US"/>
              <a:t>血管穿刺</a:t>
            </a:r>
            <a:endParaRPr lang="en-US" altLang="ja-JP" dirty="0"/>
          </a:p>
          <a:p>
            <a:r>
              <a:rPr lang="en-US" altLang="ja-JP" dirty="0"/>
              <a:t>Dyspnea </a:t>
            </a:r>
            <a:r>
              <a:rPr lang="ja-JP" altLang="en-US"/>
              <a:t>呼吸困難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120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A882FB84-0CA3-805F-3B95-0DD229DE4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46" y="2721943"/>
            <a:ext cx="7359912" cy="34550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E2AB-0FA6-6B7C-7B19-93C27997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星状神経節ブロック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D0DD51-EB83-1AFE-3A01-9215922D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コンパートメントブロックとして交感神経を遮断するブロック</a:t>
            </a:r>
            <a:endParaRPr kumimoji="1" lang="en-US" altLang="ja-JP" dirty="0"/>
          </a:p>
          <a:p>
            <a:r>
              <a:rPr lang="ja-JP" altLang="en-US"/>
              <a:t>頸長筋</a:t>
            </a:r>
            <a:endParaRPr lang="en-US" altLang="ja-JP" dirty="0"/>
          </a:p>
          <a:p>
            <a:r>
              <a:rPr lang="en-US" altLang="ja-JP" dirty="0"/>
              <a:t>C6,C7</a:t>
            </a:r>
          </a:p>
          <a:p>
            <a:endParaRPr kumimoji="1" lang="ja-JP" altLang="en-US"/>
          </a:p>
        </p:txBody>
      </p:sp>
      <p:pic>
        <p:nvPicPr>
          <p:cNvPr id="9" name="図 8" descr="猫, ノートパソコン, 横たわる, 男 が含まれている画像&#10;&#10;自動的に生成された説明">
            <a:extLst>
              <a:ext uri="{FF2B5EF4-FFF2-40B4-BE49-F238E27FC236}">
                <a16:creationId xmlns:a16="http://schemas.microsoft.com/office/drawing/2014/main" id="{3F730B6E-AD63-AB9F-8F6C-98502DC3C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234" y="2212064"/>
            <a:ext cx="6019907" cy="2054483"/>
          </a:xfrm>
          <a:prstGeom prst="rect">
            <a:avLst/>
          </a:prstGeom>
        </p:spPr>
      </p:pic>
      <p:pic>
        <p:nvPicPr>
          <p:cNvPr id="11" name="図 10" descr="タイムライン&#10;&#10;低い精度で自動的に生成された説明">
            <a:extLst>
              <a:ext uri="{FF2B5EF4-FFF2-40B4-BE49-F238E27FC236}">
                <a16:creationId xmlns:a16="http://schemas.microsoft.com/office/drawing/2014/main" id="{52BA69C1-CD92-7E3D-F5DD-09607F2E2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984" y="4339738"/>
            <a:ext cx="4425016" cy="22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BEA72FAB455B342950C500636F4B749" ma:contentTypeVersion="12" ma:contentTypeDescription="新しいドキュメントを作成します。" ma:contentTypeScope="" ma:versionID="ae4d3bc4dcde8a2ac107d8fba8efe5a6">
  <xsd:schema xmlns:xsd="http://www.w3.org/2001/XMLSchema" xmlns:xs="http://www.w3.org/2001/XMLSchema" xmlns:p="http://schemas.microsoft.com/office/2006/metadata/properties" xmlns:ns2="8d0a8ce1-fe6b-40fa-882f-6ed9c2506dee" xmlns:ns3="538d63fd-83e6-4533-9f3d-a2baf773b469" targetNamespace="http://schemas.microsoft.com/office/2006/metadata/properties" ma:root="true" ma:fieldsID="ac2c0ca867e742f0b3ebbb5e75e56452" ns2:_="" ns3:_="">
    <xsd:import namespace="8d0a8ce1-fe6b-40fa-882f-6ed9c2506dee"/>
    <xsd:import namespace="538d63fd-83e6-4533-9f3d-a2baf773b46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a8ce1-fe6b-40fa-882f-6ed9c2506dee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承認の状態" ma:internalName="_x627f__x8a8d__x306e__x72b6__x614b_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3c8f285b-ad16-476d-b0f6-4c93b2692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d63fd-83e6-4533-9f3d-a2baf773b46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916c3d6-109e-43b3-98f2-6efb7b80b2ab}" ma:internalName="TaxCatchAll" ma:showField="CatchAllData" ma:web="538d63fd-83e6-4533-9f3d-a2baf773b4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45787-EE44-4D62-ACE1-F2CC1634E6A4}"/>
</file>

<file path=customXml/itemProps2.xml><?xml version="1.0" encoding="utf-8"?>
<ds:datastoreItem xmlns:ds="http://schemas.openxmlformats.org/officeDocument/2006/customXml" ds:itemID="{C3F2FDF2-6C1D-47DB-8078-FF9E5097A56C}"/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796</Words>
  <Application>Microsoft Macintosh PowerPoint</Application>
  <PresentationFormat>ワイド画面</PresentationFormat>
  <Paragraphs>72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Hiragino Kaku Gothic ProN</vt:lpstr>
      <vt:lpstr>游ゴシック</vt:lpstr>
      <vt:lpstr>游ゴシック Light</vt:lpstr>
      <vt:lpstr>Arial</vt:lpstr>
      <vt:lpstr>Helvetica Neue</vt:lpstr>
      <vt:lpstr>Office テーマ</vt:lpstr>
      <vt:lpstr>抄読会</vt:lpstr>
      <vt:lpstr>Effectiveness, safety, and predictors of response to ultrasound-guided stellate ganglion blockades for the treatment of patients with chronic migraine: A retrospective and observational study  Yu B, Zhang W, Zhao C, et al : Pain Pract 2023 ; 23 :609-617 </vt:lpstr>
      <vt:lpstr>背景(片頭痛)</vt:lpstr>
      <vt:lpstr>方法</vt:lpstr>
      <vt:lpstr>PowerPoint プレゼンテーション</vt:lpstr>
      <vt:lpstr>対象：97名  除外 N=30 他の病気でSGB N=22 初回のデータ不足 N=16 不定期受診 N=2 頸性頭痛 N=1 大後神経ブロック  奏功率 １ヶ月　90.7%  2ヶ月　82.5%  3ヶ月　71.1%</vt:lpstr>
      <vt:lpstr>prophylaxis treatment 予防投与  comorbidity 併存疾患</vt:lpstr>
      <vt:lpstr>PowerPoint プレゼンテーション</vt:lpstr>
      <vt:lpstr>星状神経節ブロック</vt:lpstr>
      <vt:lpstr>慢性片頭痛治療のゴール</vt:lpstr>
      <vt:lpstr>片頭痛 </vt:lpstr>
      <vt:lpstr>1.1 前兆のない片頭痛 （Migraine without aura）の診断基準</vt:lpstr>
      <vt:lpstr>1.3 慢性片頭痛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寿彦 山田</dc:creator>
  <cp:lastModifiedBy>寿彦 山田</cp:lastModifiedBy>
  <cp:revision>7</cp:revision>
  <dcterms:created xsi:type="dcterms:W3CDTF">2024-02-01T13:14:53Z</dcterms:created>
  <dcterms:modified xsi:type="dcterms:W3CDTF">2024-02-05T14:21:53Z</dcterms:modified>
</cp:coreProperties>
</file>